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4"/>
  </p:sldMasterIdLst>
  <p:notesMasterIdLst>
    <p:notesMasterId r:id="rId27"/>
  </p:notesMasterIdLst>
  <p:handoutMasterIdLst>
    <p:handoutMasterId r:id="rId28"/>
  </p:handoutMasterIdLst>
  <p:sldIdLst>
    <p:sldId id="2351" r:id="rId5"/>
    <p:sldId id="2365" r:id="rId6"/>
    <p:sldId id="2308" r:id="rId7"/>
    <p:sldId id="2358" r:id="rId8"/>
    <p:sldId id="2363" r:id="rId9"/>
    <p:sldId id="2364" r:id="rId10"/>
    <p:sldId id="2359" r:id="rId11"/>
    <p:sldId id="2360" r:id="rId12"/>
    <p:sldId id="2361" r:id="rId13"/>
    <p:sldId id="2362" r:id="rId14"/>
    <p:sldId id="2366" r:id="rId15"/>
    <p:sldId id="2367" r:id="rId16"/>
    <p:sldId id="2368" r:id="rId17"/>
    <p:sldId id="2369" r:id="rId18"/>
    <p:sldId id="2370" r:id="rId19"/>
    <p:sldId id="2371" r:id="rId20"/>
    <p:sldId id="2372" r:id="rId21"/>
    <p:sldId id="2373" r:id="rId22"/>
    <p:sldId id="2374" r:id="rId23"/>
    <p:sldId id="2375" r:id="rId24"/>
    <p:sldId id="2377" r:id="rId25"/>
    <p:sldId id="23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884EFEFD-0C00-4177-BA0A-287B39A4718D}">
          <p14:sldIdLst>
            <p14:sldId id="2351"/>
            <p14:sldId id="2365"/>
            <p14:sldId id="2308"/>
            <p14:sldId id="2358"/>
            <p14:sldId id="2363"/>
            <p14:sldId id="2364"/>
            <p14:sldId id="2359"/>
            <p14:sldId id="2360"/>
            <p14:sldId id="2361"/>
            <p14:sldId id="2362"/>
            <p14:sldId id="2366"/>
            <p14:sldId id="2367"/>
            <p14:sldId id="2368"/>
            <p14:sldId id="2369"/>
            <p14:sldId id="2370"/>
            <p14:sldId id="2371"/>
            <p14:sldId id="2372"/>
            <p14:sldId id="2373"/>
            <p14:sldId id="2374"/>
            <p14:sldId id="2375"/>
            <p14:sldId id="2377"/>
            <p14:sldId id="2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000000"/>
    <a:srgbClr val="959595"/>
    <a:srgbClr val="464646"/>
    <a:srgbClr val="FFFFFF"/>
    <a:srgbClr val="C4C4C4"/>
    <a:srgbClr val="414042"/>
    <a:srgbClr val="F1F2F2"/>
    <a:srgbClr val="B2B8B8"/>
    <a:srgbClr val="D8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1"/>
              </a:solidFill>
            </a:ln>
          </a:left>
          <a:right>
            <a:ln w="6350" cmpd="sng">
              <a:solidFill>
                <a:schemeClr val="accent1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dk1"/>
              </a:solidFill>
            </a:ln>
          </a:left>
          <a:right>
            <a:ln w="6350" cmpd="sng">
              <a:solidFill>
                <a:schemeClr val="dk1"/>
              </a:solidFill>
            </a:ln>
          </a:right>
          <a:top>
            <a:ln w="6350" cmpd="sng">
              <a:solidFill>
                <a:schemeClr val="dk1"/>
              </a:solidFill>
            </a:ln>
          </a:top>
          <a:bottom>
            <a:ln w="635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2"/>
              </a:solidFill>
            </a:ln>
          </a:left>
          <a:right>
            <a:ln w="6350" cmpd="sng">
              <a:solidFill>
                <a:schemeClr val="accent2"/>
              </a:solidFill>
            </a:ln>
          </a:right>
          <a:top>
            <a:ln w="6350" cmpd="sng">
              <a:solidFill>
                <a:schemeClr val="accent2"/>
              </a:solidFill>
            </a:ln>
          </a:top>
          <a:bottom>
            <a:ln w="6350" cmpd="sng">
              <a:solidFill>
                <a:schemeClr val="accent2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3"/>
              </a:solidFill>
            </a:ln>
          </a:left>
          <a:right>
            <a:ln w="6350" cmpd="sng">
              <a:solidFill>
                <a:schemeClr val="accent3"/>
              </a:solidFill>
            </a:ln>
          </a:right>
          <a:top>
            <a:ln w="6350" cmpd="sng">
              <a:solidFill>
                <a:schemeClr val="accent3"/>
              </a:solidFill>
            </a:ln>
          </a:top>
          <a:bottom>
            <a:ln w="635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4"/>
              </a:solidFill>
            </a:ln>
          </a:left>
          <a:right>
            <a:ln w="6350" cmpd="sng">
              <a:solidFill>
                <a:schemeClr val="accent4"/>
              </a:solidFill>
            </a:ln>
          </a:right>
          <a:top>
            <a:ln w="6350" cmpd="sng">
              <a:solidFill>
                <a:schemeClr val="accent4"/>
              </a:solidFill>
            </a:ln>
          </a:top>
          <a:bottom>
            <a:ln w="6350" cmpd="sng">
              <a:solidFill>
                <a:schemeClr val="accent4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5"/>
              </a:solidFill>
            </a:ln>
          </a:left>
          <a:right>
            <a:ln w="6350" cmpd="sng">
              <a:solidFill>
                <a:schemeClr val="accent5"/>
              </a:solidFill>
            </a:ln>
          </a:right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6"/>
              </a:solidFill>
            </a:ln>
          </a:left>
          <a:right>
            <a:ln w="6350" cmpd="sng">
              <a:solidFill>
                <a:schemeClr val="accent6"/>
              </a:solidFill>
            </a:ln>
          </a:right>
          <a:top>
            <a:ln w="6350" cmpd="sng">
              <a:solidFill>
                <a:schemeClr val="accent6"/>
              </a:solidFill>
            </a:ln>
          </a:top>
          <a:bottom>
            <a:ln w="6350" cmpd="sng">
              <a:solidFill>
                <a:schemeClr val="accent6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>
        <p:guide orient="horz" pos="2069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A88EFF-02D2-468A-9DF5-E32C4C7C6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67E55-FCD2-411A-8D8B-CF6A319DEB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BD63-6638-4BC5-9675-91247ED47B4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3099E-6B5B-4FD5-83A5-8B45CB14B8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AF575-7640-446E-BC04-09334AB9BB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9103-1F30-4FE9-AC58-E97DE7CE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B6659933-B74B-4AB3-9099-B51777DD3137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AA9CE82D-71C1-40BB-9F9F-BFC8B0CA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72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1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490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958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419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3/31/2022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2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3/31/2022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3/31/2022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19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3/31/2022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5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3/31/2022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6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9204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9567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362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3/31/2022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305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18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3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7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5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2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1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8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0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0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5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3/31/2022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5192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9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0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7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8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5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616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906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92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3/31/2022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31804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3/31/2022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2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715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73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10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681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661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6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7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66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3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849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07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57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2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7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239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3/31/2022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2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84" r:id="rId3"/>
    <p:sldLayoutId id="2147483733" r:id="rId4"/>
    <p:sldLayoutId id="2147483874" r:id="rId5"/>
    <p:sldLayoutId id="2147483734" r:id="rId6"/>
    <p:sldLayoutId id="2147483876" r:id="rId7"/>
    <p:sldLayoutId id="2147483879" r:id="rId8"/>
    <p:sldLayoutId id="2147483880" r:id="rId9"/>
    <p:sldLayoutId id="2147483881" r:id="rId10"/>
    <p:sldLayoutId id="2147483877" r:id="rId11"/>
    <p:sldLayoutId id="2147483735" r:id="rId12"/>
    <p:sldLayoutId id="2147483882" r:id="rId13"/>
    <p:sldLayoutId id="2147483883" r:id="rId14"/>
    <p:sldLayoutId id="2147483787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86" r:id="rId25"/>
    <p:sldLayoutId id="2147483746" r:id="rId26"/>
    <p:sldLayoutId id="2147483885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  <p:sldLayoutId id="2147483785" r:id="rId35"/>
    <p:sldLayoutId id="2147483757" r:id="rId36"/>
    <p:sldLayoutId id="2147483758" r:id="rId37"/>
    <p:sldLayoutId id="2147483759" r:id="rId38"/>
    <p:sldLayoutId id="2147483760" r:id="rId39"/>
    <p:sldLayoutId id="2147483761" r:id="rId40"/>
    <p:sldLayoutId id="2147483762" r:id="rId41"/>
    <p:sldLayoutId id="2147483789" r:id="rId42"/>
    <p:sldLayoutId id="2147483783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6466C-12A6-46F4-AFA6-9D21C826C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" y="1837478"/>
            <a:ext cx="2103443" cy="373170"/>
          </a:xfrm>
        </p:spPr>
        <p:txBody>
          <a:bodyPr/>
          <a:lstStyle/>
          <a:p>
            <a:r>
              <a:rPr lang="en-US" dirty="0"/>
              <a:t>31-Mar-2022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8AC24-E432-4610-A2A8-B584662D4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Pushkar Kalantri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A41F9-E2B3-4546-A13B-3C200869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707886"/>
          </a:xfrm>
        </p:spPr>
        <p:txBody>
          <a:bodyPr/>
          <a:lstStyle/>
          <a:p>
            <a:r>
              <a:rPr lang="en-US" dirty="0"/>
              <a:t>CI/CD with GIT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6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EA1B3-D233-4004-BF3C-ED1FE7F7D7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C05F8-0794-498F-A76B-B0CF28823D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F7751-53B9-482F-B47B-1195FF929AC1}"/>
              </a:ext>
            </a:extLst>
          </p:cNvPr>
          <p:cNvSpPr txBox="1"/>
          <p:nvPr/>
        </p:nvSpPr>
        <p:spPr>
          <a:xfrm>
            <a:off x="407963" y="464234"/>
            <a:ext cx="1112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clicking on “Compare and continue” select the assignee. Make sure both check box is un-tick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C8586D-72A0-4821-87DC-E8D8CFE72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53" y="1014339"/>
            <a:ext cx="10161637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4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0B562-1BEC-4FA0-B589-C6EE23228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D16D5-B086-4B06-AB0A-55C15A763D3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FBE85-901B-4B32-92D5-318117C25A56}"/>
              </a:ext>
            </a:extLst>
          </p:cNvPr>
          <p:cNvSpPr txBox="1"/>
          <p:nvPr/>
        </p:nvSpPr>
        <p:spPr>
          <a:xfrm>
            <a:off x="518615" y="464024"/>
            <a:ext cx="11135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Marge the Development branch code to the respective module branch by opening the merge request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BEFF8-016D-4CC2-83B9-37A18EA3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1" y="1110355"/>
            <a:ext cx="77724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6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7CAC9-4D30-48F5-941F-A8A306DA3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5681-9830-4FD0-95A6-E16FD0BBD86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09104-7FAF-4C17-BB2B-86449248C827}"/>
              </a:ext>
            </a:extLst>
          </p:cNvPr>
          <p:cNvSpPr txBox="1"/>
          <p:nvPr/>
        </p:nvSpPr>
        <p:spPr>
          <a:xfrm>
            <a:off x="272955" y="928048"/>
            <a:ext cx="11259403" cy="2123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After merging Development branch to module branch, module developer will do development.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After completing the development and unit testing, Module developer will rise the merge request to development branch and assign this merge request to module owner.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Module Owner will perform the review and Approve the merge request so that it will be merged on Development branch</a:t>
            </a:r>
          </a:p>
        </p:txBody>
      </p:sp>
    </p:spTree>
    <p:extLst>
      <p:ext uri="{BB962C8B-B14F-4D97-AF65-F5344CB8AC3E}">
        <p14:creationId xmlns:p14="http://schemas.microsoft.com/office/powerpoint/2010/main" val="222590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3915-858C-452E-BB61-CD85445C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94" y="3128918"/>
            <a:ext cx="11117083" cy="600164"/>
          </a:xfrm>
        </p:spPr>
        <p:txBody>
          <a:bodyPr/>
          <a:lstStyle/>
          <a:p>
            <a:pPr algn="ctr"/>
            <a:r>
              <a:rPr lang="en-US" dirty="0"/>
              <a:t>RTE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8614B-C0FC-444B-9875-2C5A354B2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94098-6120-4C24-8261-25552B71830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0EED-ED8F-43A5-A859-DD70915B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BF5D1-C7DC-4069-8B37-093ACD7742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764BA-FD0F-447A-854F-EA88C882220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78583-C3BB-45C7-ADF9-35DB7232634B}"/>
              </a:ext>
            </a:extLst>
          </p:cNvPr>
          <p:cNvSpPr txBox="1"/>
          <p:nvPr/>
        </p:nvSpPr>
        <p:spPr>
          <a:xfrm>
            <a:off x="537459" y="1533378"/>
            <a:ext cx="10652195" cy="336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Analysis and Validation of ARXML and source code.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Creation or updating of Service component.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RTE configuration and Mapping.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Com Isignal mapping.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RTE Generation.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A2l Creation.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ASW &amp; BSW compilation and testing.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Update test report.</a:t>
            </a:r>
          </a:p>
        </p:txBody>
      </p:sp>
    </p:spTree>
    <p:extLst>
      <p:ext uri="{BB962C8B-B14F-4D97-AF65-F5344CB8AC3E}">
        <p14:creationId xmlns:p14="http://schemas.microsoft.com/office/powerpoint/2010/main" val="22489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7340-A017-413E-8F4A-D97B51CC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 -1 macro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3A20E-D537-489C-8C88-F54E38A8CD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5CB3B-A7DC-46AD-9540-B7A8AF25189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92AC7-0EA2-4B93-8B5D-47C2DDABB05A}"/>
              </a:ext>
            </a:extLst>
          </p:cNvPr>
          <p:cNvSpPr txBox="1"/>
          <p:nvPr/>
        </p:nvSpPr>
        <p:spPr>
          <a:xfrm>
            <a:off x="537459" y="5781822"/>
            <a:ext cx="334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– Automatic execution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0DE5C3-9CBC-409F-BAE6-5915AFA9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085850"/>
            <a:ext cx="113728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7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4168-B773-4BD4-B9F6-1CA658FC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 -2 macro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320F96-FDD5-4DD8-80D0-52D88A249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91699-E3D7-4CC2-9249-278CF6B2B8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14C70-6011-4051-81BD-2D751488E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209236"/>
            <a:ext cx="11219571" cy="449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7B300-FC04-4178-AF0A-165AE105D0F7}"/>
              </a:ext>
            </a:extLst>
          </p:cNvPr>
          <p:cNvSpPr txBox="1"/>
          <p:nvPr/>
        </p:nvSpPr>
        <p:spPr>
          <a:xfrm>
            <a:off x="723899" y="5610771"/>
            <a:ext cx="1077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components are like </a:t>
            </a:r>
            <a:r>
              <a:rPr lang="en-US" dirty="0" err="1"/>
              <a:t>DEM_swc</a:t>
            </a:r>
            <a:r>
              <a:rPr lang="en-US" dirty="0"/>
              <a:t>. In this we configure server port of the </a:t>
            </a:r>
            <a:r>
              <a:rPr lang="en-US" dirty="0" err="1"/>
              <a:t>Set_EventStatus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75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0EAA-9976-45E6-92BE-9925AD22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 -3 &amp; 4 macro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5179-DB4F-4F0A-B212-F145BFBCE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4CAB7-51B0-4ED9-B8B5-196D0175CF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018C7-FF69-46AA-8EFB-56023273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147762"/>
            <a:ext cx="118586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A855-9492-40EF-AFCF-6F463735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 -5 macro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36416-79B4-414B-A83F-CF0B0BA401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A5121-2173-4672-9C1B-AA28A64B352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BC641-BDA1-49A0-841A-9DD0E589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0" y="1466849"/>
            <a:ext cx="11813974" cy="43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4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35BE-4056-49DB-BD87-C719EAF9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 -6 &amp; 7 macro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CFA05-3699-4975-BB19-03B527108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27DD1-5241-4976-87DC-DE47DF09F3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EDC86-D275-45DB-AAF1-BB8D0D02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100137"/>
            <a:ext cx="11296650" cy="4836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362BA-3ACB-4007-8D78-7D2BAFAF71B6}"/>
              </a:ext>
            </a:extLst>
          </p:cNvPr>
          <p:cNvSpPr txBox="1"/>
          <p:nvPr/>
        </p:nvSpPr>
        <p:spPr>
          <a:xfrm>
            <a:off x="537459" y="5781822"/>
            <a:ext cx="334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– Automatic execution</a:t>
            </a:r>
          </a:p>
        </p:txBody>
      </p:sp>
    </p:spTree>
    <p:extLst>
      <p:ext uri="{BB962C8B-B14F-4D97-AF65-F5344CB8AC3E}">
        <p14:creationId xmlns:p14="http://schemas.microsoft.com/office/powerpoint/2010/main" val="127826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E24A-48D4-4415-8E4B-B040046A5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3020537"/>
            <a:ext cx="11117083" cy="600164"/>
          </a:xfrm>
        </p:spPr>
        <p:txBody>
          <a:bodyPr/>
          <a:lstStyle/>
          <a:p>
            <a:pPr algn="ctr"/>
            <a:r>
              <a:rPr lang="en-US" dirty="0"/>
              <a:t>Software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F1B91-5829-463F-9533-A31828FA06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458C7-348F-423C-A144-B0E45D1DFFC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43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7B494B19-43FE-4C89-B1A7-700A9D9EF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0F9E1C70-93BA-462F-B68B-080FF7C14CE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32DA5C5-475E-469C-894A-50C6F58F9E4F}" type="datetime1">
              <a:rPr lang="en-US" smtClean="0"/>
              <a:t>3/31/2022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7A53E3-3341-4A02-BB14-2D09F5318042}"/>
              </a:ext>
            </a:extLst>
          </p:cNvPr>
          <p:cNvGraphicFramePr>
            <a:graphicFrameLocks noGrp="1"/>
          </p:cNvGraphicFramePr>
          <p:nvPr/>
        </p:nvGraphicFramePr>
        <p:xfrm>
          <a:off x="731520" y="292369"/>
          <a:ext cx="10705514" cy="5883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1454">
                  <a:extLst>
                    <a:ext uri="{9D8B030D-6E8A-4147-A177-3AD203B41FA5}">
                      <a16:colId xmlns:a16="http://schemas.microsoft.com/office/drawing/2014/main" val="3043787227"/>
                    </a:ext>
                  </a:extLst>
                </a:gridCol>
                <a:gridCol w="2319223">
                  <a:extLst>
                    <a:ext uri="{9D8B030D-6E8A-4147-A177-3AD203B41FA5}">
                      <a16:colId xmlns:a16="http://schemas.microsoft.com/office/drawing/2014/main" val="2735130527"/>
                    </a:ext>
                  </a:extLst>
                </a:gridCol>
                <a:gridCol w="3063568">
                  <a:extLst>
                    <a:ext uri="{9D8B030D-6E8A-4147-A177-3AD203B41FA5}">
                      <a16:colId xmlns:a16="http://schemas.microsoft.com/office/drawing/2014/main" val="1890851138"/>
                    </a:ext>
                  </a:extLst>
                </a:gridCol>
                <a:gridCol w="869709">
                  <a:extLst>
                    <a:ext uri="{9D8B030D-6E8A-4147-A177-3AD203B41FA5}">
                      <a16:colId xmlns:a16="http://schemas.microsoft.com/office/drawing/2014/main" val="2031651451"/>
                    </a:ext>
                  </a:extLst>
                </a:gridCol>
                <a:gridCol w="814863">
                  <a:extLst>
                    <a:ext uri="{9D8B030D-6E8A-4147-A177-3AD203B41FA5}">
                      <a16:colId xmlns:a16="http://schemas.microsoft.com/office/drawing/2014/main" val="1639674291"/>
                    </a:ext>
                  </a:extLst>
                </a:gridCol>
                <a:gridCol w="587640">
                  <a:extLst>
                    <a:ext uri="{9D8B030D-6E8A-4147-A177-3AD203B41FA5}">
                      <a16:colId xmlns:a16="http://schemas.microsoft.com/office/drawing/2014/main" val="2194702006"/>
                    </a:ext>
                  </a:extLst>
                </a:gridCol>
                <a:gridCol w="1431233">
                  <a:extLst>
                    <a:ext uri="{9D8B030D-6E8A-4147-A177-3AD203B41FA5}">
                      <a16:colId xmlns:a16="http://schemas.microsoft.com/office/drawing/2014/main" val="568975017"/>
                    </a:ext>
                  </a:extLst>
                </a:gridCol>
                <a:gridCol w="1117824">
                  <a:extLst>
                    <a:ext uri="{9D8B030D-6E8A-4147-A177-3AD203B41FA5}">
                      <a16:colId xmlns:a16="http://schemas.microsoft.com/office/drawing/2014/main" val="257506183"/>
                    </a:ext>
                  </a:extLst>
                </a:gridCol>
              </a:tblGrid>
              <a:tr h="332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Sr.No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Activity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Subtask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Full new ASW integration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New ASW SWC addition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BSW Changes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Only 2 interface updates in existing ASW code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Only Source code Change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7672884"/>
                  </a:ext>
                </a:extLst>
              </a:tr>
              <a:tr h="22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Integration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Change of Arxml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Change of Arxml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 change of Arxml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7533452"/>
                  </a:ext>
                </a:extLst>
              </a:tr>
              <a:tr h="1108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Analysis and validation of ARXML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System Desk project Validation                                                                                                                                                                                                                                                             • Check all ports are connected with assembly and delegation port.                                                                                                                                                                                                                                                        •  Raster vs Arxml runnable time period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 Check for unconnected port are i/p or o/p form Bsw.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RTE matrix preparation.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Task order analysis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CARASI analysis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Fault matrix analysis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DBC analysis for compu formula creation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63196425"/>
                  </a:ext>
                </a:extLst>
              </a:tr>
              <a:tr h="794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Creation of Service component -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DEM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EcuM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BswM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DCM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NvM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CDD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Creation of service ports to communicate with Application.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2067869"/>
                  </a:ext>
                </a:extLst>
              </a:tr>
              <a:tr h="34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Integration of received Top level and KPIT service component and cdd arxml -</a:t>
                      </a:r>
                      <a:br>
                        <a:rPr lang="en-US" sz="600" u="none" strike="noStrike">
                          <a:effectLst/>
                        </a:rPr>
                      </a:b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Connecting ASW and BSW ports by creating assembly and delegation port</a:t>
                      </a:r>
                      <a:br>
                        <a:rPr lang="en-US" sz="600" u="none" strike="noStrike">
                          <a:effectLst/>
                        </a:rPr>
                      </a:b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0975620"/>
                  </a:ext>
                </a:extLst>
              </a:tr>
              <a:tr h="794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RTE Configuration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ASW SWC Instance creation.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RTE bsw module instance creation.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Runnable mapping with OS task.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Bsw Module integration.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Miscellaneous activity(Native declaration for Base data type, mode port configuration)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PIM configuration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5897577"/>
                  </a:ext>
                </a:extLst>
              </a:tr>
              <a:tr h="34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Com Isignal mapping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Compu creation for com Isignals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Isignal mapping</a:t>
                      </a:r>
                      <a:br>
                        <a:rPr lang="en-US" sz="600" u="none" strike="noStrike">
                          <a:effectLst/>
                        </a:rPr>
                      </a:b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36464"/>
                  </a:ext>
                </a:extLst>
              </a:tr>
              <a:tr h="56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RTE Generation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RTE generation and Error resolution.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Analysis of RTE generation code with respective arxml.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Check DC formula with arxml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check List of unconnected port </a:t>
                      </a:r>
                      <a:br>
                        <a:rPr lang="en-US" sz="600" u="none" strike="noStrike">
                          <a:effectLst/>
                        </a:rPr>
                      </a:b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0741966"/>
                  </a:ext>
                </a:extLst>
              </a:tr>
              <a:tr h="34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ASW BSW code compilation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Application Code analysis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Make file updating.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Resolve compilation error.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3241239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Code update for testing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4192919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Testing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86.66666667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2.666666667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0.266666667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52298114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Test Report update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43.33333333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1.333333333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0.133333333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714378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0951917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338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68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28.4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8102124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Time for Review, process, re-work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33.8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6.8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2.84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0.4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53878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371.8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74.8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30.8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31.24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4.4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208939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 in PD's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PD's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46.475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9.35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3.85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3.905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0.55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4878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930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7B494B19-43FE-4C89-B1A7-700A9D9EF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0F9E1C70-93BA-462F-B68B-080FF7C14CE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32DA5C5-475E-469C-894A-50C6F58F9E4F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7459" y="112039"/>
            <a:ext cx="11117083" cy="600164"/>
          </a:xfrm>
        </p:spPr>
        <p:txBody>
          <a:bodyPr/>
          <a:lstStyle/>
          <a:p>
            <a:r>
              <a:rPr lang="en-US" dirty="0"/>
              <a:t>Katapult Dashboard /SBC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162" y="278493"/>
            <a:ext cx="4676775" cy="357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286" y="3822232"/>
            <a:ext cx="466725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41" y="645132"/>
            <a:ext cx="6070014" cy="298219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38316"/>
              </p:ext>
            </p:extLst>
          </p:nvPr>
        </p:nvGraphicFramePr>
        <p:xfrm>
          <a:off x="292841" y="4020271"/>
          <a:ext cx="6909817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5005">
                  <a:extLst>
                    <a:ext uri="{9D8B030D-6E8A-4147-A177-3AD203B41FA5}">
                      <a16:colId xmlns:a16="http://schemas.microsoft.com/office/drawing/2014/main" val="1407556994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4122529416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629783774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1972147025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1622725995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3091745243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3973604703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1426685513"/>
                    </a:ext>
                  </a:extLst>
                </a:gridCol>
                <a:gridCol w="862428">
                  <a:extLst>
                    <a:ext uri="{9D8B030D-6E8A-4147-A177-3AD203B41FA5}">
                      <a16:colId xmlns:a16="http://schemas.microsoft.com/office/drawing/2014/main" val="2964470366"/>
                    </a:ext>
                  </a:extLst>
                </a:gridCol>
                <a:gridCol w="727349">
                  <a:extLst>
                    <a:ext uri="{9D8B030D-6E8A-4147-A177-3AD203B41FA5}">
                      <a16:colId xmlns:a16="http://schemas.microsoft.com/office/drawing/2014/main" val="290328089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% Comments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% Duplication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Code Violation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Max Complexity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Max Complexity PCCR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77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69185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059184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3922"/>
              </p:ext>
            </p:extLst>
          </p:nvPr>
        </p:nvGraphicFramePr>
        <p:xfrm>
          <a:off x="292841" y="4712014"/>
          <a:ext cx="6909817" cy="716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125075003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53708323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68942888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64547242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4138825738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66271398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26620478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496057458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766469195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078870597"/>
                    </a:ext>
                  </a:extLst>
                </a:gridCol>
                <a:gridCol w="755496">
                  <a:extLst>
                    <a:ext uri="{9D8B030D-6E8A-4147-A177-3AD203B41FA5}">
                      <a16:colId xmlns:a16="http://schemas.microsoft.com/office/drawing/2014/main" val="723941892"/>
                    </a:ext>
                  </a:extLst>
                </a:gridCol>
                <a:gridCol w="721541">
                  <a:extLst>
                    <a:ext uri="{9D8B030D-6E8A-4147-A177-3AD203B41FA5}">
                      <a16:colId xmlns:a16="http://schemas.microsoft.com/office/drawing/2014/main" val="3173406466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Poly Red Checks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Poly Grey Checks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UT Pass 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% Coverage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SW Test Pass 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% Requirements Covered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066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3350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780533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81063" y="3659810"/>
            <a:ext cx="6337303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spc="-2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Technical Distribution /SBC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F26387-C09E-489F-B8C7-0BC27597A9CD}"/>
              </a:ext>
            </a:extLst>
          </p:cNvPr>
          <p:cNvSpPr txBox="1"/>
          <p:nvPr/>
        </p:nvSpPr>
        <p:spPr>
          <a:xfrm>
            <a:off x="292841" y="5523272"/>
            <a:ext cx="690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%Coverage – MCDC Coverage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 Test Pass % - SW Integration Testing percentage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% Requirements Covered – Requirements to Testing coverage based on traceability</a:t>
            </a:r>
          </a:p>
        </p:txBody>
      </p:sp>
    </p:spTree>
    <p:extLst>
      <p:ext uri="{BB962C8B-B14F-4D97-AF65-F5344CB8AC3E}">
        <p14:creationId xmlns:p14="http://schemas.microsoft.com/office/powerpoint/2010/main" val="160854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81294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3A7AF4B-CA6A-46B0-87C7-71B170627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88BF5D0-7B08-42B6-8C5B-B7FC1C70E1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EA1125-1C6F-4CE7-BE52-1F4FADADCBC1}" type="datetime1">
              <a:rPr lang="en-US" smtClean="0"/>
              <a:t>3/31/2022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5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7B494B19-43FE-4C89-B1A7-700A9D9EF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0F9E1C70-93BA-462F-B68B-080FF7C14CE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32DA5C5-475E-469C-894A-50C6F58F9E4F}" type="datetime1">
              <a:rPr lang="en-US" smtClean="0"/>
              <a:t>3/31/2022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87892-98FC-4FFA-83F4-FD459A06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59" y="339008"/>
            <a:ext cx="11117083" cy="571841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361532-FC31-46A5-9C27-2684C3D62BCF}"/>
              </a:ext>
            </a:extLst>
          </p:cNvPr>
          <p:cNvCxnSpPr/>
          <p:nvPr/>
        </p:nvCxnSpPr>
        <p:spPr>
          <a:xfrm>
            <a:off x="9917723" y="140677"/>
            <a:ext cx="0" cy="5795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2E79F6A-4C3D-47FB-8300-2B2F4B0D2C5F}"/>
              </a:ext>
            </a:extLst>
          </p:cNvPr>
          <p:cNvSpPr txBox="1"/>
          <p:nvPr/>
        </p:nvSpPr>
        <p:spPr>
          <a:xfrm>
            <a:off x="3151162" y="5567234"/>
            <a:ext cx="607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part integration (</a:t>
            </a:r>
            <a:r>
              <a:rPr lang="en-US" dirty="0" err="1"/>
              <a:t>Bsw</a:t>
            </a:r>
            <a:r>
              <a:rPr lang="en-US" dirty="0"/>
              <a:t>, EMF, RTE, MCAL ..)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CA90-CE7C-4FB4-A585-57AD7810D63E}"/>
              </a:ext>
            </a:extLst>
          </p:cNvPr>
          <p:cNvSpPr txBox="1"/>
          <p:nvPr/>
        </p:nvSpPr>
        <p:spPr>
          <a:xfrm>
            <a:off x="10044332" y="5444197"/>
            <a:ext cx="150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Overall, SW Integration</a:t>
            </a:r>
          </a:p>
        </p:txBody>
      </p:sp>
    </p:spTree>
    <p:extLst>
      <p:ext uri="{BB962C8B-B14F-4D97-AF65-F5344CB8AC3E}">
        <p14:creationId xmlns:p14="http://schemas.microsoft.com/office/powerpoint/2010/main" val="23837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CFC3-A53E-47B9-9D04-C0C22125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During Continuous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65C43-744B-45C4-858B-99DDC954B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EFCF-B514-4563-A27B-5854DE5361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CC30-D041-4BC1-8368-640EDB40507D}"/>
              </a:ext>
            </a:extLst>
          </p:cNvPr>
          <p:cNvSpPr txBox="1"/>
          <p:nvPr/>
        </p:nvSpPr>
        <p:spPr>
          <a:xfrm>
            <a:off x="659567" y="1394085"/>
            <a:ext cx="10777928" cy="336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Developer will work on branch created for the module.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After development work, Developer will push the changes on GIT.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On Git automatic build, QAC and </a:t>
            </a:r>
            <a:r>
              <a:rPr lang="en-US" dirty="0" err="1"/>
              <a:t>polyspace</a:t>
            </a:r>
            <a:r>
              <a:rPr lang="en-US" dirty="0"/>
              <a:t> will triggered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If any fixes required, developer push corrections on git on respective module branch.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After the build, QAC and </a:t>
            </a:r>
            <a:r>
              <a:rPr lang="en-US" dirty="0" err="1"/>
              <a:t>polyspace</a:t>
            </a:r>
            <a:r>
              <a:rPr lang="en-US" dirty="0"/>
              <a:t> reports are clear on module branch, then merge request will be raised to development branch and assign to module owner.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Module owner will perform the review.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After the review and review process code will be Merged on development branch. </a:t>
            </a:r>
          </a:p>
        </p:txBody>
      </p:sp>
    </p:spTree>
    <p:extLst>
      <p:ext uri="{BB962C8B-B14F-4D97-AF65-F5344CB8AC3E}">
        <p14:creationId xmlns:p14="http://schemas.microsoft.com/office/powerpoint/2010/main" val="359465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7A81-B0A9-4FE3-8282-8E06F052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1D6B3-A616-44F8-B829-A0D468732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B889B-B501-4B88-B376-50F13DA981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586D-BFCC-4D24-970F-A4CCEB55E6E1}"/>
              </a:ext>
            </a:extLst>
          </p:cNvPr>
          <p:cNvSpPr txBox="1"/>
          <p:nvPr/>
        </p:nvSpPr>
        <p:spPr>
          <a:xfrm>
            <a:off x="422031" y="1463040"/>
            <a:ext cx="11232511" cy="2123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Dedicated </a:t>
            </a:r>
            <a:r>
              <a:rPr lang="en-US" dirty="0" err="1"/>
              <a:t>katapault</a:t>
            </a:r>
            <a:r>
              <a:rPr lang="en-US" dirty="0"/>
              <a:t> server for ZF project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 to have dedicated system to run QAC and polyspace.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 to get support from </a:t>
            </a:r>
            <a:r>
              <a:rPr lang="en-US" dirty="0" err="1"/>
              <a:t>katapault</a:t>
            </a:r>
            <a:r>
              <a:rPr lang="en-US" dirty="0"/>
              <a:t> service team for QAC server installation as well as polyspace installation.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Project compiler needs to be installed on provided dedicated system.</a:t>
            </a:r>
          </a:p>
        </p:txBody>
      </p:sp>
    </p:spTree>
    <p:extLst>
      <p:ext uri="{BB962C8B-B14F-4D97-AF65-F5344CB8AC3E}">
        <p14:creationId xmlns:p14="http://schemas.microsoft.com/office/powerpoint/2010/main" val="201355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C5E4-E752-4068-A9FE-EAAB49DF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97EB81-48B5-4142-84C3-5408D62FB1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9E5F7-F27A-4F32-AE74-B5218195847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D5FE2-48C4-4860-9531-21C6FC729F51}"/>
              </a:ext>
            </a:extLst>
          </p:cNvPr>
          <p:cNvSpPr/>
          <p:nvPr/>
        </p:nvSpPr>
        <p:spPr>
          <a:xfrm>
            <a:off x="506437" y="1871004"/>
            <a:ext cx="1688123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Development on individual branch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964F8-6DB9-4D60-AFA8-429DE3C23A3B}"/>
              </a:ext>
            </a:extLst>
          </p:cNvPr>
          <p:cNvSpPr/>
          <p:nvPr/>
        </p:nvSpPr>
        <p:spPr>
          <a:xfrm>
            <a:off x="2634568" y="1871002"/>
            <a:ext cx="1572260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Merged on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48B8D-8931-4162-8B64-7D166F3A13D5}"/>
              </a:ext>
            </a:extLst>
          </p:cNvPr>
          <p:cNvSpPr/>
          <p:nvPr/>
        </p:nvSpPr>
        <p:spPr>
          <a:xfrm>
            <a:off x="4697829" y="1871004"/>
            <a:ext cx="2175803" cy="759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Execution of complete build process on development branch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CC3687-1318-4A46-820F-73216BF8CE92}"/>
              </a:ext>
            </a:extLst>
          </p:cNvPr>
          <p:cNvSpPr/>
          <p:nvPr/>
        </p:nvSpPr>
        <p:spPr>
          <a:xfrm>
            <a:off x="7364633" y="1871004"/>
            <a:ext cx="1311533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the build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5B4263-FD47-4FE5-BA94-469AE695D6ED}"/>
              </a:ext>
            </a:extLst>
          </p:cNvPr>
          <p:cNvSpPr/>
          <p:nvPr/>
        </p:nvSpPr>
        <p:spPr>
          <a:xfrm>
            <a:off x="9029584" y="1885074"/>
            <a:ext cx="1290906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 Testing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6EC91-7D09-4313-972F-5044A38F1EBC}"/>
              </a:ext>
            </a:extLst>
          </p:cNvPr>
          <p:cNvSpPr/>
          <p:nvPr/>
        </p:nvSpPr>
        <p:spPr>
          <a:xfrm>
            <a:off x="537459" y="3344043"/>
            <a:ext cx="1688123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testing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84C144-2C92-44DE-AFC9-B7B98B29650F}"/>
              </a:ext>
            </a:extLst>
          </p:cNvPr>
          <p:cNvCxnSpPr/>
          <p:nvPr/>
        </p:nvCxnSpPr>
        <p:spPr>
          <a:xfrm>
            <a:off x="970671" y="2616592"/>
            <a:ext cx="0" cy="72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CC82A5-4A0A-4FC9-81F8-AA15323E2621}"/>
              </a:ext>
            </a:extLst>
          </p:cNvPr>
          <p:cNvCxnSpPr/>
          <p:nvPr/>
        </p:nvCxnSpPr>
        <p:spPr>
          <a:xfrm flipV="1">
            <a:off x="1645920" y="2630662"/>
            <a:ext cx="0" cy="713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14A01-9FAB-4235-AB1F-AAEB876DE994}"/>
              </a:ext>
            </a:extLst>
          </p:cNvPr>
          <p:cNvSpPr/>
          <p:nvPr/>
        </p:nvSpPr>
        <p:spPr>
          <a:xfrm>
            <a:off x="537459" y="4856941"/>
            <a:ext cx="1657101" cy="96036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Tessy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Polyspace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QAC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97CD61-26CA-4AD2-9F9D-5820009AAD78}"/>
              </a:ext>
            </a:extLst>
          </p:cNvPr>
          <p:cNvSpPr/>
          <p:nvPr/>
        </p:nvSpPr>
        <p:spPr>
          <a:xfrm>
            <a:off x="2689817" y="3344043"/>
            <a:ext cx="1519745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review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F094E3-94D2-41C3-82FF-3A01D112B508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2225582" y="3716837"/>
            <a:ext cx="464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33F60D-699C-4D60-902D-DB8D5464419C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420698" y="2616590"/>
            <a:ext cx="26258" cy="72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B14312D-B84F-4B18-A2E5-BF0B6808CF84}"/>
              </a:ext>
            </a:extLst>
          </p:cNvPr>
          <p:cNvSpPr/>
          <p:nvPr/>
        </p:nvSpPr>
        <p:spPr>
          <a:xfrm>
            <a:off x="2696327" y="4856941"/>
            <a:ext cx="1839980" cy="74558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 checklist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Coding guideline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Functional review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362A4C-D37C-4E85-91DA-6C9AF3E7B673}"/>
              </a:ext>
            </a:extLst>
          </p:cNvPr>
          <p:cNvSpPr/>
          <p:nvPr/>
        </p:nvSpPr>
        <p:spPr>
          <a:xfrm>
            <a:off x="5020566" y="3344043"/>
            <a:ext cx="1519745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 check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0CB7A8-C1F3-4A21-BC83-AA3699C5C376}"/>
              </a:ext>
            </a:extLst>
          </p:cNvPr>
          <p:cNvSpPr/>
          <p:nvPr/>
        </p:nvSpPr>
        <p:spPr>
          <a:xfrm>
            <a:off x="5048702" y="4869836"/>
            <a:ext cx="1519745" cy="7197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Polyspace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QAC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B4EFB7-B535-4AF2-9757-9AC615E2E6CE}"/>
              </a:ext>
            </a:extLst>
          </p:cNvPr>
          <p:cNvSpPr/>
          <p:nvPr/>
        </p:nvSpPr>
        <p:spPr>
          <a:xfrm>
            <a:off x="7370562" y="3344044"/>
            <a:ext cx="1432870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 Testing</a:t>
            </a:r>
            <a:endParaRPr lang="en-US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AAF433-3959-47AF-9785-AA93442B99F6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6540311" y="3716837"/>
            <a:ext cx="8302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5BD8887-1207-4A0A-ABC9-0433C5C26DED}"/>
              </a:ext>
            </a:extLst>
          </p:cNvPr>
          <p:cNvSpPr/>
          <p:nvPr/>
        </p:nvSpPr>
        <p:spPr>
          <a:xfrm>
            <a:off x="10678079" y="1871004"/>
            <a:ext cx="1290906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V&amp;V Testing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BDBDD14-1109-46B2-B8D4-108FD5CFDBF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676166" y="2243798"/>
            <a:ext cx="353418" cy="1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4E52033-F168-4626-A87C-B38463418F0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206828" y="2243796"/>
            <a:ext cx="491001" cy="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B6F1878A-4D4B-45F2-85BF-15702CE8FC3B}"/>
              </a:ext>
            </a:extLst>
          </p:cNvPr>
          <p:cNvCxnSpPr>
            <a:stCxn id="9" idx="0"/>
            <a:endCxn id="5" idx="0"/>
          </p:cNvCxnSpPr>
          <p:nvPr/>
        </p:nvCxnSpPr>
        <p:spPr>
          <a:xfrm rot="16200000" flipV="1">
            <a:off x="5505733" y="-2284230"/>
            <a:ext cx="14070" cy="8324538"/>
          </a:xfrm>
          <a:prstGeom prst="bentConnector3">
            <a:avLst>
              <a:gd name="adj1" fmla="val 33116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B513F5-DEBF-4D93-841C-5FD08A4A20DD}"/>
              </a:ext>
            </a:extLst>
          </p:cNvPr>
          <p:cNvCxnSpPr>
            <a:stCxn id="9" idx="3"/>
            <a:endCxn id="53" idx="1"/>
          </p:cNvCxnSpPr>
          <p:nvPr/>
        </p:nvCxnSpPr>
        <p:spPr>
          <a:xfrm flipV="1">
            <a:off x="10320490" y="2243798"/>
            <a:ext cx="357589" cy="1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B3C1C5C0-9A57-4E29-AFFB-730FE8BFFBB0}"/>
              </a:ext>
            </a:extLst>
          </p:cNvPr>
          <p:cNvSpPr/>
          <p:nvPr/>
        </p:nvSpPr>
        <p:spPr>
          <a:xfrm>
            <a:off x="9059868" y="4803016"/>
            <a:ext cx="1369058" cy="7197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55DFC99A-57B8-4451-AF81-A7634B8573B6}"/>
              </a:ext>
            </a:extLst>
          </p:cNvPr>
          <p:cNvCxnSpPr>
            <a:stCxn id="53" idx="0"/>
          </p:cNvCxnSpPr>
          <p:nvPr/>
        </p:nvCxnSpPr>
        <p:spPr>
          <a:xfrm rot="16200000" flipV="1">
            <a:off x="10279662" y="827133"/>
            <a:ext cx="439246" cy="1648495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1FF244F-9052-457F-8309-3D8D52D0BE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51369" y="2645082"/>
            <a:ext cx="713381" cy="68454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6E87D76-A1D7-4CAE-BB6D-9EFA851B090F}"/>
              </a:ext>
            </a:extLst>
          </p:cNvPr>
          <p:cNvSpPr/>
          <p:nvPr/>
        </p:nvSpPr>
        <p:spPr>
          <a:xfrm>
            <a:off x="7392170" y="4828804"/>
            <a:ext cx="1369058" cy="7197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05AD7BF-BA15-4AE6-A56B-0B98DC661343}"/>
              </a:ext>
            </a:extLst>
          </p:cNvPr>
          <p:cNvSpPr/>
          <p:nvPr/>
        </p:nvSpPr>
        <p:spPr>
          <a:xfrm>
            <a:off x="10727566" y="4777571"/>
            <a:ext cx="1369058" cy="7197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7909F82D-1304-4824-B12B-3BD6980C647E}"/>
              </a:ext>
            </a:extLst>
          </p:cNvPr>
          <p:cNvSpPr/>
          <p:nvPr/>
        </p:nvSpPr>
        <p:spPr>
          <a:xfrm>
            <a:off x="1237864" y="4083218"/>
            <a:ext cx="140771" cy="786618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E0568955-FDA5-493C-A401-580608A85842}"/>
              </a:ext>
            </a:extLst>
          </p:cNvPr>
          <p:cNvSpPr/>
          <p:nvPr/>
        </p:nvSpPr>
        <p:spPr>
          <a:xfrm>
            <a:off x="3363441" y="4079977"/>
            <a:ext cx="140771" cy="786618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Up 51">
            <a:extLst>
              <a:ext uri="{FF2B5EF4-FFF2-40B4-BE49-F238E27FC236}">
                <a16:creationId xmlns:a16="http://schemas.microsoft.com/office/drawing/2014/main" id="{9ED16C11-19CE-497C-AE5A-6EDD78FDD1A8}"/>
              </a:ext>
            </a:extLst>
          </p:cNvPr>
          <p:cNvSpPr/>
          <p:nvPr/>
        </p:nvSpPr>
        <p:spPr>
          <a:xfrm>
            <a:off x="5738188" y="4071252"/>
            <a:ext cx="140771" cy="786618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Up 53">
            <a:extLst>
              <a:ext uri="{FF2B5EF4-FFF2-40B4-BE49-F238E27FC236}">
                <a16:creationId xmlns:a16="http://schemas.microsoft.com/office/drawing/2014/main" id="{C61CE8CE-5BEA-4AAD-BBE1-3A196A90A695}"/>
              </a:ext>
            </a:extLst>
          </p:cNvPr>
          <p:cNvSpPr/>
          <p:nvPr/>
        </p:nvSpPr>
        <p:spPr>
          <a:xfrm>
            <a:off x="7947460" y="4051601"/>
            <a:ext cx="140771" cy="786618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Up 55">
            <a:extLst>
              <a:ext uri="{FF2B5EF4-FFF2-40B4-BE49-F238E27FC236}">
                <a16:creationId xmlns:a16="http://schemas.microsoft.com/office/drawing/2014/main" id="{74AE042B-1DAA-466D-8E28-025D64D6D380}"/>
              </a:ext>
            </a:extLst>
          </p:cNvPr>
          <p:cNvSpPr/>
          <p:nvPr/>
        </p:nvSpPr>
        <p:spPr>
          <a:xfrm>
            <a:off x="9675037" y="2644732"/>
            <a:ext cx="140770" cy="2212209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Up 56">
            <a:extLst>
              <a:ext uri="{FF2B5EF4-FFF2-40B4-BE49-F238E27FC236}">
                <a16:creationId xmlns:a16="http://schemas.microsoft.com/office/drawing/2014/main" id="{F1DE8C80-DCF7-4A43-8A01-3692F41717C3}"/>
              </a:ext>
            </a:extLst>
          </p:cNvPr>
          <p:cNvSpPr/>
          <p:nvPr/>
        </p:nvSpPr>
        <p:spPr>
          <a:xfrm>
            <a:off x="11234896" y="2596666"/>
            <a:ext cx="140770" cy="2212209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B9A0B28-744D-4A70-9C8D-A95973847348}"/>
              </a:ext>
            </a:extLst>
          </p:cNvPr>
          <p:cNvCxnSpPr>
            <a:stCxn id="38" idx="0"/>
          </p:cNvCxnSpPr>
          <p:nvPr/>
        </p:nvCxnSpPr>
        <p:spPr>
          <a:xfrm flipV="1">
            <a:off x="8086997" y="2596666"/>
            <a:ext cx="0" cy="74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912FE0C-4850-4C37-9122-3C495C8EEB9F}"/>
              </a:ext>
            </a:extLst>
          </p:cNvPr>
          <p:cNvCxnSpPr>
            <a:stCxn id="33" idx="0"/>
            <a:endCxn id="7" idx="2"/>
          </p:cNvCxnSpPr>
          <p:nvPr/>
        </p:nvCxnSpPr>
        <p:spPr>
          <a:xfrm flipV="1">
            <a:off x="5780439" y="2630662"/>
            <a:ext cx="5292" cy="71338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6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89C-F201-43BA-84E8-3C397F86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Branches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AC6A5-75FE-41CF-ABD6-4C93105AF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518F5-7878-4F24-AF71-B9CCF4F9206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1148-4C25-4F46-B5C6-A4274DFDF04B}"/>
              </a:ext>
            </a:extLst>
          </p:cNvPr>
          <p:cNvSpPr txBox="1"/>
          <p:nvPr/>
        </p:nvSpPr>
        <p:spPr>
          <a:xfrm>
            <a:off x="537459" y="1484026"/>
            <a:ext cx="109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C86CC-4631-4EFA-9476-8279AEBE7118}"/>
              </a:ext>
            </a:extLst>
          </p:cNvPr>
          <p:cNvSpPr txBox="1"/>
          <p:nvPr/>
        </p:nvSpPr>
        <p:spPr>
          <a:xfrm>
            <a:off x="659567" y="1364105"/>
            <a:ext cx="10959997" cy="2123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 Below branches are created for CI purpose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CDD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MCAL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BSW_Module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9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03DE-1CAE-4E06-9235-E1514E15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be followed for Continuous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E3FB3-D2A0-46E3-8075-714B2F137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82338-AF66-49B8-A80B-BC827B10DB8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ABE27-507A-4D60-B1A4-DB355E140401}"/>
              </a:ext>
            </a:extLst>
          </p:cNvPr>
          <p:cNvSpPr txBox="1"/>
          <p:nvPr/>
        </p:nvSpPr>
        <p:spPr>
          <a:xfrm>
            <a:off x="537459" y="1350498"/>
            <a:ext cx="11117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Rise a merge request on self from Development to respective module branch. For this please follow below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the respective branch. Click on Merge request option, show in yellow highlight in below snap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146D6-437E-4A4B-80C7-88713420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95" y="2787936"/>
            <a:ext cx="85153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63AE0-D32C-4D2D-9945-B2EBD9649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F06D6-F6EF-4CFF-B678-F048F8D11BE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839DA-8CDE-4195-98E6-9CACB63EB165}"/>
              </a:ext>
            </a:extLst>
          </p:cNvPr>
          <p:cNvSpPr txBox="1"/>
          <p:nvPr/>
        </p:nvSpPr>
        <p:spPr>
          <a:xfrm>
            <a:off x="267286" y="393895"/>
            <a:ext cx="1138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new merge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A0670-9520-4586-9F75-1CD87C47E7E0}"/>
              </a:ext>
            </a:extLst>
          </p:cNvPr>
          <p:cNvSpPr txBox="1"/>
          <p:nvPr/>
        </p:nvSpPr>
        <p:spPr>
          <a:xfrm>
            <a:off x="598339" y="2954215"/>
            <a:ext cx="10247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select the source and destination branch. Before start of work, working branch must be sync with development. So First we will select “Development” as our source branch and “&lt;</a:t>
            </a:r>
            <a:r>
              <a:rPr lang="en-US" dirty="0" err="1"/>
              <a:t>module_branch</a:t>
            </a:r>
            <a:r>
              <a:rPr lang="en-US" dirty="0"/>
              <a:t>&gt;” as a destination branch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90C035-655D-4AC9-891B-E77FC8D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64" y="4082571"/>
            <a:ext cx="10677525" cy="2381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F3D17E-ECE4-46D6-A191-8F295619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39" y="851361"/>
            <a:ext cx="106203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46741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PIT_Compress_Template" id="{4125D469-2218-44C2-A0D9-C0A7C5BB556F}" vid="{9C6EEB53-8A81-44D8-8538-C22D69557A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Work Sans"/>
        <a:font script="Hebr" typeface="Work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Work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60f607a-810b-43d4-9489-f52adef10293">
      <UserInfo>
        <DisplayName>Shubham Gawande</DisplayName>
        <AccountId>4301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2A0075F20F844D913120172F4281D9" ma:contentTypeVersion="10" ma:contentTypeDescription="Create a new document." ma:contentTypeScope="" ma:versionID="0a259a327aec673cce29fd81cadeed77">
  <xsd:schema xmlns:xsd="http://www.w3.org/2001/XMLSchema" xmlns:xs="http://www.w3.org/2001/XMLSchema" xmlns:p="http://schemas.microsoft.com/office/2006/metadata/properties" xmlns:ns2="f57d8f2f-452f-4543-adb2-f64e69cf95d8" xmlns:ns3="560f607a-810b-43d4-9489-f52adef10293" targetNamespace="http://schemas.microsoft.com/office/2006/metadata/properties" ma:root="true" ma:fieldsID="9f3541dca4a30d5cef5a3184ee05cf5c" ns2:_="" ns3:_="">
    <xsd:import namespace="f57d8f2f-452f-4543-adb2-f64e69cf95d8"/>
    <xsd:import namespace="560f607a-810b-43d4-9489-f52adef102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d8f2f-452f-4543-adb2-f64e69cf95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f607a-810b-43d4-9489-f52adef102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63CCE9-1262-4649-AD89-AFED24A316A0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560f607a-810b-43d4-9489-f52adef10293"/>
    <ds:schemaRef ds:uri="f57d8f2f-452f-4543-adb2-f64e69cf95d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9078E57-F4BC-4336-8ADD-81F65E820E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0A547D-DB19-4234-A3FC-0F80A69061E7}">
  <ds:schemaRefs>
    <ds:schemaRef ds:uri="560f607a-810b-43d4-9489-f52adef10293"/>
    <ds:schemaRef ds:uri="f57d8f2f-452f-4543-adb2-f64e69cf95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KPIT_Compress_Template</Template>
  <TotalTime>1566</TotalTime>
  <Words>1119</Words>
  <Application>Microsoft Office PowerPoint</Application>
  <PresentationFormat>Widescreen</PresentationFormat>
  <Paragraphs>325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Work Sans</vt:lpstr>
      <vt:lpstr>Work Sans Light</vt:lpstr>
      <vt:lpstr>Work Sans Medium</vt:lpstr>
      <vt:lpstr>KPIT</vt:lpstr>
      <vt:lpstr>CI/CD with GIT</vt:lpstr>
      <vt:lpstr>Software Integration</vt:lpstr>
      <vt:lpstr>PowerPoint Presentation</vt:lpstr>
      <vt:lpstr>Steps During Continuous integration</vt:lpstr>
      <vt:lpstr>Pre-requisite</vt:lpstr>
      <vt:lpstr>Delivery Process</vt:lpstr>
      <vt:lpstr>Module Branches</vt:lpstr>
      <vt:lpstr>Steps To be followed for Continuous Integration</vt:lpstr>
      <vt:lpstr>PowerPoint Presentation</vt:lpstr>
      <vt:lpstr>PowerPoint Presentation</vt:lpstr>
      <vt:lpstr>PowerPoint Presentation</vt:lpstr>
      <vt:lpstr>PowerPoint Presentation</vt:lpstr>
      <vt:lpstr>RTE Integration</vt:lpstr>
      <vt:lpstr>ASW-Integration Steps</vt:lpstr>
      <vt:lpstr>ASW-Integration Steps -1 macro details</vt:lpstr>
      <vt:lpstr>ASW-Integration Steps -2 macro details</vt:lpstr>
      <vt:lpstr>ASW-Integration Steps -3 &amp; 4 macro details</vt:lpstr>
      <vt:lpstr>ASW-Integration Steps -5 macro details</vt:lpstr>
      <vt:lpstr>ASW-Integration Steps -6 &amp; 7 macro details</vt:lpstr>
      <vt:lpstr>PowerPoint Presentation</vt:lpstr>
      <vt:lpstr>Katapult Dashboard /SBC</vt:lpstr>
      <vt:lpstr>Thank You</vt:lpstr>
    </vt:vector>
  </TitlesOfParts>
  <Company>KPIT Technologies</Company>
  <LinksUpToDate>false</LinksUpToDate>
  <SharedDoc>false</SharedDoc>
  <HyperlinkBase>www.kpit.com 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with GIT</dc:title>
  <dc:creator>Pushkar.Kalantri@kpit.com</dc:creator>
  <cp:lastModifiedBy>Megha V. Rane</cp:lastModifiedBy>
  <cp:revision>9</cp:revision>
  <dcterms:created xsi:type="dcterms:W3CDTF">2022-02-24T13:35:53Z</dcterms:created>
  <dcterms:modified xsi:type="dcterms:W3CDTF">2022-03-30T19:09:48Z</dcterms:modified>
  <cp:category>KPIT Technologies;Global Technology Company;Corporate Slides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0x010100B12A0075F20F844D913120172F4281D9</vt:lpwstr>
  </property>
</Properties>
</file>